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3" r:id="rId6"/>
    <p:sldId id="265" r:id="rId7"/>
    <p:sldId id="296" r:id="rId8"/>
    <p:sldId id="297" r:id="rId9"/>
    <p:sldId id="264" r:id="rId10"/>
    <p:sldId id="267" r:id="rId11"/>
    <p:sldId id="278" r:id="rId12"/>
    <p:sldId id="262" r:id="rId13"/>
  </p:sldIdLst>
  <p:sldSz cx="9144000" cy="5143500" type="screen16x9"/>
  <p:notesSz cx="6858000" cy="9144000"/>
  <p:embeddedFontLst>
    <p:embeddedFont>
      <p:font typeface="Amatic SC" panose="02020500000000000000" charset="-79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ncode Sans Semi Condensed" panose="02020500000000000000" charset="0"/>
      <p:regular r:id="rId21"/>
      <p:bold r:id="rId22"/>
    </p:embeddedFont>
    <p:embeddedFont>
      <p:font typeface="Encode Sans Semi Condensed Light" panose="02020500000000000000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9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948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marL="914400" lvl="1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marL="1371600" lvl="2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marL="1828800" lvl="3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304" name="Google Shape;304;p4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7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8" name="Google Shape;698;p7"/>
          <p:cNvSpPr txBox="1">
            <a:spLocks noGrp="1"/>
          </p:cNvSpPr>
          <p:nvPr>
            <p:ph type="body" idx="2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9" name="Google Shape;699;p7"/>
          <p:cNvSpPr txBox="1">
            <a:spLocks noGrp="1"/>
          </p:cNvSpPr>
          <p:nvPr>
            <p:ph type="body" idx="3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1" name="Google Shape;701;p7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702" name="Google Shape;702;p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03" name="Google Shape;703;p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09" name="Google Shape;709;p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" name="Google Shape;711;p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12" name="Google Shape;712;p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25" name="Google Shape;725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737" name="Google Shape;737;p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9" name="Google Shape;739;p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40" name="Google Shape;740;p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41" name="Google Shape;741;p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5" name="Google Shape;745;p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46" name="Google Shape;746;p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747" name="Google Shape;747;p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51" name="Google Shape;751;p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52" name="Google Shape;752;p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53" name="Google Shape;753;p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5" name="Google Shape;755;p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57" name="Google Shape;757;p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59" name="Google Shape;759;p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760" name="Google Shape;760;p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761" name="Google Shape;761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65" name="Google Shape;765;p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66" name="Google Shape;766;p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7" name="Google Shape;767;p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0" name="Google Shape;770;p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71" name="Google Shape;771;p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72" name="Google Shape;772;p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73" name="Google Shape;773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5" name="Google Shape;775;p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776" name="Google Shape;776;p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77" name="Google Shape;777;p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78" name="Google Shape;778;p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9" name="Google Shape;779;p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81" name="Google Shape;781;p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82" name="Google Shape;782;p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84" name="Google Shape;784;p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785" name="Google Shape;785;p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86" name="Google Shape;786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8" name="Google Shape;788;p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89" name="Google Shape;789;p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790" name="Google Shape;790;p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791" name="Google Shape;791;p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2" name="Google Shape;792;p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3" name="Google Shape;793;p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4" name="Google Shape;794;p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96" name="Google Shape;796;p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97" name="Google Shape;797;p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798" name="Google Shape;798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7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05" name="Google Shape;805;p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4" name="Google Shape;814;p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gisto.com/video/K0AQKVsbHW08BB9pYw?l=vsm&amp;o=i&amp;c=c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/>
              <a:t>六年級英文</a:t>
            </a:r>
            <a:br>
              <a:rPr lang="en-US" altLang="zh-TW"/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2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ts val="3600"/>
            </a:pPr>
            <a:r>
              <a:rPr lang="zh-TW" altLang="en-US" sz="3600" b="0">
                <a:solidFill>
                  <a:schemeClr val="dk1"/>
                </a:solidFill>
                <a:latin typeface="Arial" panose="020B0604020202020204" pitchFamily="34" charset="0"/>
              </a:rPr>
              <a:t>教學活動回顧</a:t>
            </a:r>
            <a:endParaRPr sz="3600" b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656" name="Google Shape;1656;p2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3255B3F-A472-45FC-8315-4D4EA6521A28}"/>
              </a:ext>
            </a:extLst>
          </p:cNvPr>
          <p:cNvSpPr txBox="1"/>
          <p:nvPr/>
        </p:nvSpPr>
        <p:spPr>
          <a:xfrm>
            <a:off x="463296" y="1834896"/>
            <a:ext cx="4651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hlinkClick r:id="rId3"/>
              </a:rPr>
              <a:t>https://www.magisto.com/video/K0AQKVsbHW08BB9pYw?l=vsm&amp;o=i&amp;c=c</a:t>
            </a:r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855300" y="973863"/>
            <a:ext cx="4694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Thanks!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1858" name="Google Shape;1858;p35"/>
          <p:cNvSpPr txBox="1">
            <a:spLocks noGrp="1"/>
          </p:cNvSpPr>
          <p:nvPr>
            <p:ph type="body" idx="4294967295"/>
          </p:nvPr>
        </p:nvSpPr>
        <p:spPr>
          <a:xfrm>
            <a:off x="855300" y="2284438"/>
            <a:ext cx="4694400" cy="18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Any questions?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You can find me at:</a:t>
            </a:r>
            <a:endParaRPr>
              <a:solidFill>
                <a:schemeClr val="lt1"/>
              </a:solidFill>
            </a:endParaRPr>
          </a:p>
          <a:p>
            <a:r>
              <a:rPr lang="zh-TW" altLang="en-US">
                <a:solidFill>
                  <a:schemeClr val="bg1"/>
                </a:solidFill>
              </a:rPr>
              <a:t>聯絡簿</a:t>
            </a:r>
            <a:r>
              <a:rPr lang="en-US" altLang="zh-TW">
                <a:solidFill>
                  <a:schemeClr val="bg1"/>
                </a:solidFill>
              </a:rPr>
              <a:t>~~</a:t>
            </a:r>
          </a:p>
          <a:p>
            <a:r>
              <a:rPr lang="zh-TW" altLang="en-US">
                <a:solidFill>
                  <a:schemeClr val="bg1"/>
                </a:solidFill>
              </a:rPr>
              <a:t>電話</a:t>
            </a:r>
            <a:r>
              <a:rPr lang="en-US" altLang="zh-TW">
                <a:solidFill>
                  <a:schemeClr val="bg1"/>
                </a:solidFill>
              </a:rPr>
              <a:t>25965407</a:t>
            </a:r>
            <a:r>
              <a:rPr lang="zh-TW" altLang="en-US">
                <a:solidFill>
                  <a:schemeClr val="bg1"/>
                </a:solidFill>
              </a:rPr>
              <a:t>*</a:t>
            </a:r>
            <a:r>
              <a:rPr lang="en-US" altLang="zh-TW">
                <a:solidFill>
                  <a:schemeClr val="bg1"/>
                </a:solidFill>
              </a:rPr>
              <a:t>820</a:t>
            </a: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1859" name="Google Shape;1859;p3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11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1026" name="Picture 2" descr="正」想對你說: 當班級經營遇見語文課">
            <a:extLst>
              <a:ext uri="{FF2B5EF4-FFF2-40B4-BE49-F238E27FC236}">
                <a16:creationId xmlns:a16="http://schemas.microsoft.com/office/drawing/2014/main" id="{78B3078E-4A49-4161-BCCF-BEA5FB877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t="22551" r="7456" b="-715"/>
          <a:stretch/>
        </p:blipFill>
        <p:spPr bwMode="auto">
          <a:xfrm>
            <a:off x="3535679" y="973862"/>
            <a:ext cx="2334769" cy="14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>
            <a:spLocks noGrp="1"/>
          </p:cNvSpPr>
          <p:nvPr>
            <p:ph type="ctrTitle" idx="4294967295"/>
          </p:nvPr>
        </p:nvSpPr>
        <p:spPr>
          <a:xfrm>
            <a:off x="2239200" y="3311225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6000"/>
              <a:t>Thank you</a:t>
            </a:r>
            <a:endParaRPr sz="6000"/>
          </a:p>
        </p:txBody>
      </p:sp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2239200" y="4078626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zh-TW" altLang="en-US" sz="2000"/>
              <a:t>聯絡簿</a:t>
            </a:r>
            <a:r>
              <a:rPr lang="en-US" altLang="zh-TW" sz="2000"/>
              <a:t>~~</a:t>
            </a:r>
          </a:p>
          <a:p>
            <a:r>
              <a:rPr lang="zh-TW" altLang="en-US" sz="2000"/>
              <a:t>電話</a:t>
            </a:r>
            <a:r>
              <a:rPr lang="en-US" altLang="zh-TW" sz="2000"/>
              <a:t>25965407</a:t>
            </a:r>
            <a:r>
              <a:rPr lang="zh-TW" altLang="en-US" sz="2000"/>
              <a:t>*</a:t>
            </a:r>
            <a:r>
              <a:rPr lang="en-US" altLang="zh-TW" sz="2000"/>
              <a:t>820</a:t>
            </a:r>
            <a:endParaRPr lang="zh-TW" altLang="en-US" sz="2000"/>
          </a:p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endParaRPr sz="2000"/>
          </a:p>
        </p:txBody>
      </p:sp>
      <p:sp>
        <p:nvSpPr>
          <p:cNvPr id="1615" name="Google Shape;1615;p19"/>
          <p:cNvSpPr/>
          <p:nvPr/>
        </p:nvSpPr>
        <p:spPr>
          <a:xfrm>
            <a:off x="4450232" y="1181025"/>
            <a:ext cx="1670478" cy="169271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6" name="Google Shape;1616;p19"/>
          <p:cNvSpPr/>
          <p:nvPr/>
        </p:nvSpPr>
        <p:spPr>
          <a:xfrm rot="1473023">
            <a:off x="2931399" y="2026194"/>
            <a:ext cx="976662" cy="95137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7" name="Google Shape;1617;p19"/>
          <p:cNvSpPr/>
          <p:nvPr/>
        </p:nvSpPr>
        <p:spPr>
          <a:xfrm>
            <a:off x="3852432" y="1492068"/>
            <a:ext cx="427595" cy="41551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8" name="Google Shape;1618;p19"/>
          <p:cNvSpPr/>
          <p:nvPr/>
        </p:nvSpPr>
        <p:spPr>
          <a:xfrm rot="2487139">
            <a:off x="3852160" y="2904609"/>
            <a:ext cx="304226" cy="29563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B836D4F-AD08-4AFD-854A-206C331D83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9" t="9306" r="4507" b="42277"/>
          <a:stretch/>
        </p:blipFill>
        <p:spPr>
          <a:xfrm>
            <a:off x="0" y="198411"/>
            <a:ext cx="2719370" cy="2490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85" name="Google Shape;1585;p15"/>
          <p:cNvSpPr txBox="1">
            <a:spLocks noGrp="1"/>
          </p:cNvSpPr>
          <p:nvPr>
            <p:ph type="ctrTitle" idx="4294967295"/>
          </p:nvPr>
        </p:nvSpPr>
        <p:spPr>
          <a:xfrm>
            <a:off x="2775600" y="1140788"/>
            <a:ext cx="3592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Hello!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586" name="Google Shape;1586;p15"/>
          <p:cNvSpPr txBox="1">
            <a:spLocks noGrp="1"/>
          </p:cNvSpPr>
          <p:nvPr>
            <p:ph type="subTitle" idx="4294967295"/>
          </p:nvPr>
        </p:nvSpPr>
        <p:spPr>
          <a:xfrm>
            <a:off x="2474769" y="2340411"/>
            <a:ext cx="4742895" cy="16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lnSpc>
                <a:spcPct val="90000"/>
              </a:lnSpc>
              <a:buClr>
                <a:schemeClr val="accent1"/>
              </a:buClr>
              <a:buSzPts val="3400"/>
              <a:buNone/>
            </a:pPr>
            <a:r>
              <a:rPr lang="en" sz="3600" b="1">
                <a:solidFill>
                  <a:schemeClr val="lt1"/>
                </a:solidFill>
                <a:latin typeface="Amatic SC"/>
                <a:cs typeface="Amatic SC"/>
                <a:sym typeface="Amatic SC"/>
              </a:rPr>
              <a:t>   I am </a:t>
            </a:r>
            <a:r>
              <a:rPr lang="en-US" sz="3600" b="1">
                <a:solidFill>
                  <a:schemeClr val="lt1"/>
                </a:solidFill>
                <a:latin typeface="Amatic SC"/>
                <a:cs typeface="Amatic SC"/>
                <a:sym typeface="Amatic SC"/>
              </a:rPr>
              <a:t>Ms. Hsu  </a:t>
            </a: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ts val="3400"/>
              <a:buNone/>
            </a:pPr>
            <a:endParaRPr lang="en-US" sz="3600" b="1">
              <a:solidFill>
                <a:schemeClr val="lt1"/>
              </a:solidFill>
              <a:latin typeface="Amatic SC"/>
              <a:cs typeface="Amatic SC"/>
              <a:sym typeface="Amatic SC"/>
            </a:endParaRPr>
          </a:p>
          <a:p>
            <a:pPr marL="0" indent="0">
              <a:lnSpc>
                <a:spcPct val="90000"/>
              </a:lnSpc>
              <a:buClr>
                <a:schemeClr val="accent1"/>
              </a:buClr>
              <a:buSzPts val="3400"/>
              <a:buNone/>
            </a:pPr>
            <a:r>
              <a:rPr lang="en-US" sz="3600" b="1">
                <a:solidFill>
                  <a:schemeClr val="lt1"/>
                </a:solidFill>
                <a:latin typeface="Amatic SC"/>
                <a:cs typeface="Amatic SC"/>
                <a:sym typeface="Amatic SC"/>
              </a:rPr>
              <a:t>   Nice to meet you, again.</a:t>
            </a:r>
            <a:endParaRPr sz="36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I</a:t>
            </a:r>
            <a:endParaRPr sz="2000" b="1"/>
          </a:p>
        </p:txBody>
      </p:sp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2178;p48">
            <a:extLst>
              <a:ext uri="{FF2B5EF4-FFF2-40B4-BE49-F238E27FC236}">
                <a16:creationId xmlns:a16="http://schemas.microsoft.com/office/drawing/2014/main" id="{9E4A5944-B502-4FEB-8696-AEBAF179022F}"/>
              </a:ext>
            </a:extLst>
          </p:cNvPr>
          <p:cNvSpPr/>
          <p:nvPr/>
        </p:nvSpPr>
        <p:spPr>
          <a:xfrm>
            <a:off x="4572000" y="2340411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7"/>
          <p:cNvSpPr txBox="1">
            <a:spLocks noGrp="1"/>
          </p:cNvSpPr>
          <p:nvPr>
            <p:ph type="body" idx="1"/>
          </p:nvPr>
        </p:nvSpPr>
        <p:spPr>
          <a:xfrm>
            <a:off x="346284" y="166037"/>
            <a:ext cx="5134800" cy="7117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zh-TW" altLang="en-US">
                <a:latin typeface="Arial" panose="020B0604020202020204" pitchFamily="34" charset="0"/>
                <a:sym typeface="Arial" panose="020B0604020202020204" pitchFamily="34" charset="0"/>
              </a:rPr>
              <a:t>教材介紹</a:t>
            </a:r>
            <a:endParaRPr/>
          </a:p>
        </p:txBody>
      </p:sp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1044212-F641-4204-9EB4-7E0FD2013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084" y="2472327"/>
            <a:ext cx="1796723" cy="246343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1DC33CA7-8401-44B6-8ECF-8AACA10B42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95" t="15171" r="12665" b="19052"/>
          <a:stretch/>
        </p:blipFill>
        <p:spPr>
          <a:xfrm>
            <a:off x="2463564" y="780687"/>
            <a:ext cx="3017520" cy="338328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5C88158-D045-44EB-9F3F-9E87CFAE94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02" t="6886" r="13014" b="25452"/>
          <a:stretch/>
        </p:blipFill>
        <p:spPr>
          <a:xfrm>
            <a:off x="666841" y="1298448"/>
            <a:ext cx="2996076" cy="34801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ts val="3600"/>
            </a:pPr>
            <a:r>
              <a:rPr lang="zh-TW" altLang="en-US" sz="3600" b="0">
                <a:solidFill>
                  <a:schemeClr val="dk1"/>
                </a:solidFill>
                <a:latin typeface="Arial" panose="020B0604020202020204" pitchFamily="34" charset="0"/>
                <a:sym typeface="Encode Sans Semi Condensed Light"/>
              </a:rPr>
              <a:t>教學目標</a:t>
            </a:r>
            <a:endParaRPr sz="3600" b="0">
              <a:solidFill>
                <a:schemeClr val="dk1"/>
              </a:solidFill>
              <a:latin typeface="Arial" panose="020B0604020202020204" pitchFamily="34" charset="0"/>
              <a:sym typeface="Encode Sans Semi Condensed Light"/>
            </a:endParaRPr>
          </a:p>
        </p:txBody>
      </p:sp>
      <p:sp>
        <p:nvSpPr>
          <p:cNvPr id="1607" name="Google Shape;1607;p18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6959772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defRPr/>
            </a:pPr>
            <a:r>
              <a:rPr lang="zh-TW" altLang="en-US">
                <a:solidFill>
                  <a:schemeClr val="bg2">
                    <a:lumMod val="50000"/>
                  </a:schemeClr>
                </a:solidFill>
                <a:latin typeface="+mj-ea"/>
              </a:rPr>
              <a:t>提升對英文的 </a:t>
            </a:r>
            <a:r>
              <a:rPr lang="en-US" altLang="zh-TW" sz="3600">
                <a:solidFill>
                  <a:schemeClr val="bg2">
                    <a:lumMod val="50000"/>
                  </a:schemeClr>
                </a:solidFill>
                <a:latin typeface="+mj-ea"/>
                <a:sym typeface="Wingdings" panose="05000000000000000000" pitchFamily="2" charset="2"/>
              </a:rPr>
              <a:t></a:t>
            </a:r>
            <a:r>
              <a:rPr lang="zh-TW" altLang="en-US" sz="3600">
                <a:solidFill>
                  <a:srgbClr val="FF0000"/>
                </a:solidFill>
                <a:latin typeface="+mj-ea"/>
              </a:rPr>
              <a:t>興趣</a:t>
            </a:r>
            <a:r>
              <a:rPr lang="en-US" altLang="zh-TW" sz="3600">
                <a:solidFill>
                  <a:srgbClr val="FF0000"/>
                </a:solidFill>
                <a:latin typeface="+mj-ea"/>
                <a:sym typeface="Wingdings" panose="05000000000000000000" pitchFamily="2" charset="2"/>
              </a:rPr>
              <a:t></a:t>
            </a:r>
            <a:r>
              <a:rPr lang="zh-TW" altLang="en-US" sz="3600">
                <a:solidFill>
                  <a:srgbClr val="FF0000"/>
                </a:solidFill>
                <a:latin typeface="+mj-ea"/>
                <a:sym typeface="Wingdings" panose="05000000000000000000" pitchFamily="2" charset="2"/>
              </a:rPr>
              <a:t>動機</a:t>
            </a:r>
            <a:endParaRPr lang="en-US" altLang="zh-TW" sz="360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  <a:p>
            <a:pPr marL="0" indent="0">
              <a:buNone/>
              <a:defRPr/>
            </a:pPr>
            <a:r>
              <a:rPr lang="en-US" altLang="zh-TW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    </a:t>
            </a:r>
          </a:p>
          <a:p>
            <a:pPr>
              <a:defRPr/>
            </a:pPr>
            <a:r>
              <a:rPr lang="zh-TW" altLang="en-US">
                <a:solidFill>
                  <a:schemeClr val="bg2">
                    <a:lumMod val="50000"/>
                  </a:schemeClr>
                </a:solidFill>
                <a:latin typeface="+mj-ea"/>
              </a:rPr>
              <a:t>上課方式</a:t>
            </a:r>
            <a:r>
              <a:rPr lang="zh-TW" altLang="en-US">
                <a:solidFill>
                  <a:schemeClr val="bg1">
                    <a:lumMod val="50000"/>
                  </a:schemeClr>
                </a:solidFill>
                <a:latin typeface="+mj-ea"/>
              </a:rPr>
              <a:t>：</a:t>
            </a:r>
            <a:endParaRPr lang="en-US" altLang="zh-TW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pPr>
              <a:defRPr/>
            </a:pPr>
            <a:r>
              <a:rPr lang="zh-TW" altLang="en-US" sz="3600">
                <a:solidFill>
                  <a:srgbClr val="00B0F0"/>
                </a:solidFill>
                <a:latin typeface="+mj-ea"/>
              </a:rPr>
              <a:t>任務導向  </a:t>
            </a:r>
            <a:r>
              <a:rPr lang="en-US" altLang="zh-TW" sz="3600">
                <a:solidFill>
                  <a:srgbClr val="00B0F0"/>
                </a:solidFill>
                <a:latin typeface="+mj-ea"/>
              </a:rPr>
              <a:t>Task-based Learning </a:t>
            </a:r>
          </a:p>
          <a:p>
            <a:pPr>
              <a:defRPr/>
            </a:pPr>
            <a:r>
              <a:rPr lang="zh-TW" altLang="en-US" sz="3600">
                <a:solidFill>
                  <a:srgbClr val="00B0F0"/>
                </a:solidFill>
                <a:latin typeface="+mj-ea"/>
              </a:rPr>
              <a:t>團隊合作 </a:t>
            </a:r>
            <a:r>
              <a:rPr lang="en-US" altLang="zh-TW" sz="3600">
                <a:solidFill>
                  <a:srgbClr val="00B0F0"/>
                </a:solidFill>
                <a:latin typeface="+mj-ea"/>
              </a:rPr>
              <a:t> Teamwork</a:t>
            </a:r>
            <a:endParaRPr lang="en-US" altLang="zh-TW" sz="3600">
              <a:solidFill>
                <a:schemeClr val="accent6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0"/>
          <p:cNvSpPr txBox="1">
            <a:spLocks noGrp="1"/>
          </p:cNvSpPr>
          <p:nvPr>
            <p:ph type="body" idx="1"/>
          </p:nvPr>
        </p:nvSpPr>
        <p:spPr>
          <a:xfrm>
            <a:off x="201168" y="1430150"/>
            <a:ext cx="3146232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defRPr/>
            </a:pPr>
            <a:r>
              <a:rPr lang="zh-TW" altLang="en-US" sz="3200">
                <a:solidFill>
                  <a:srgbClr val="7030A0"/>
                </a:solidFill>
                <a:latin typeface="+mj-ea"/>
              </a:rPr>
              <a:t>紙筆評量 ：  </a:t>
            </a:r>
            <a:r>
              <a:rPr lang="en-US" altLang="zh-TW" sz="3200">
                <a:solidFill>
                  <a:srgbClr val="7030A0"/>
                </a:solidFill>
                <a:latin typeface="+mj-ea"/>
              </a:rPr>
              <a:t>40%</a:t>
            </a:r>
            <a:r>
              <a:rPr lang="zh-TW" altLang="en-US" sz="3200">
                <a:solidFill>
                  <a:srgbClr val="7030A0"/>
                </a:solidFill>
                <a:latin typeface="+mj-ea"/>
              </a:rPr>
              <a:t>   </a:t>
            </a:r>
            <a:endParaRPr lang="en-US" altLang="zh-TW" sz="3200">
              <a:solidFill>
                <a:srgbClr val="7030A0"/>
              </a:solidFill>
              <a:latin typeface="+mj-ea"/>
            </a:endParaRPr>
          </a:p>
          <a:p>
            <a:pPr>
              <a:defRPr/>
            </a:pPr>
            <a:endParaRPr lang="en-US" altLang="zh-TW" sz="3200">
              <a:solidFill>
                <a:srgbClr val="FF6699"/>
              </a:solidFill>
              <a:latin typeface="文鼎古印體" panose="020B0609010101010101" pitchFamily="49" charset="-120"/>
              <a:ea typeface="文鼎古印體" panose="020B0609010101010101" pitchFamily="49" charset="-120"/>
            </a:endParaRPr>
          </a:p>
          <a:p>
            <a:pPr>
              <a:defRPr/>
            </a:pPr>
            <a:r>
              <a:rPr lang="zh-TW" altLang="en-US" sz="3200">
                <a:solidFill>
                  <a:schemeClr val="bg2">
                    <a:lumMod val="50000"/>
                  </a:schemeClr>
                </a:solidFill>
                <a:latin typeface="+mj-ea"/>
              </a:rPr>
              <a:t>期中</a:t>
            </a:r>
            <a:r>
              <a:rPr lang="en-US" altLang="zh-TW" sz="3200">
                <a:solidFill>
                  <a:schemeClr val="bg2">
                    <a:lumMod val="50000"/>
                  </a:schemeClr>
                </a:solidFill>
                <a:latin typeface="+mj-ea"/>
              </a:rPr>
              <a:t>+</a:t>
            </a:r>
            <a:r>
              <a:rPr lang="zh-TW" altLang="en-US" sz="3200">
                <a:solidFill>
                  <a:schemeClr val="bg2">
                    <a:lumMod val="50000"/>
                  </a:schemeClr>
                </a:solidFill>
                <a:latin typeface="+mj-ea"/>
              </a:rPr>
              <a:t>期末考</a:t>
            </a:r>
            <a:endParaRPr lang="en-US" altLang="zh-TW" sz="3200">
              <a:solidFill>
                <a:schemeClr val="bg2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625" name="Google Shape;1625;p20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ts val="3600"/>
            </a:pPr>
            <a:r>
              <a:rPr lang="zh-TW" altLang="en-US" sz="3600" b="0">
                <a:solidFill>
                  <a:schemeClr val="dk1"/>
                </a:solidFill>
                <a:latin typeface="Arial" panose="020B0604020202020204" pitchFamily="34" charset="0"/>
              </a:rPr>
              <a:t>評量方式</a:t>
            </a:r>
            <a:endParaRPr sz="3600" b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626" name="Google Shape;1626;p20"/>
          <p:cNvSpPr txBox="1">
            <a:spLocks noGrp="1"/>
          </p:cNvSpPr>
          <p:nvPr>
            <p:ph type="body" idx="2"/>
          </p:nvPr>
        </p:nvSpPr>
        <p:spPr>
          <a:xfrm>
            <a:off x="3633216" y="1430150"/>
            <a:ext cx="3633216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defRPr/>
            </a:pPr>
            <a:r>
              <a:rPr lang="zh-TW" altLang="en-US" sz="3200">
                <a:solidFill>
                  <a:srgbClr val="7030A0"/>
                </a:solidFill>
                <a:latin typeface="+mj-ea"/>
              </a:rPr>
              <a:t>多元評量 ： </a:t>
            </a:r>
            <a:endParaRPr lang="en-US" altLang="zh-TW" sz="3200">
              <a:solidFill>
                <a:srgbClr val="7030A0"/>
              </a:solidFill>
              <a:latin typeface="+mj-ea"/>
            </a:endParaRPr>
          </a:p>
          <a:p>
            <a:pPr>
              <a:defRPr/>
            </a:pPr>
            <a:r>
              <a:rPr lang="en-US" altLang="zh-TW" sz="3200">
                <a:solidFill>
                  <a:srgbClr val="7030A0"/>
                </a:solidFill>
                <a:latin typeface="+mj-ea"/>
              </a:rPr>
              <a:t>60%  </a:t>
            </a:r>
          </a:p>
          <a:p>
            <a:pPr>
              <a:defRPr/>
            </a:pPr>
            <a:endParaRPr lang="en-US" altLang="zh-TW" sz="2800">
              <a:solidFill>
                <a:schemeClr val="bg2">
                  <a:lumMod val="50000"/>
                </a:schemeClr>
              </a:solidFill>
              <a:latin typeface="+mj-ea"/>
            </a:endParaRPr>
          </a:p>
          <a:p>
            <a:pPr>
              <a:defRPr/>
            </a:pPr>
            <a:r>
              <a:rPr lang="zh-TW" altLang="en-US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口說 </a:t>
            </a:r>
            <a:r>
              <a:rPr lang="en-US" altLang="zh-TW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/</a:t>
            </a:r>
            <a:r>
              <a:rPr lang="zh-TW" altLang="en-US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 聽力 </a:t>
            </a:r>
            <a:endParaRPr lang="en-US" altLang="zh-TW" sz="2800">
              <a:solidFill>
                <a:schemeClr val="bg2">
                  <a:lumMod val="50000"/>
                </a:schemeClr>
              </a:solidFill>
              <a:latin typeface="+mj-ea"/>
            </a:endParaRPr>
          </a:p>
          <a:p>
            <a:pPr>
              <a:defRPr/>
            </a:pPr>
            <a:r>
              <a:rPr lang="zh-TW" altLang="en-US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活動表現 </a:t>
            </a:r>
            <a:r>
              <a:rPr lang="en-US" altLang="zh-TW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/</a:t>
            </a:r>
            <a:r>
              <a:rPr lang="zh-TW" altLang="en-US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 課堂參與</a:t>
            </a:r>
            <a:endParaRPr lang="en-US" altLang="zh-TW" sz="2800">
              <a:solidFill>
                <a:schemeClr val="bg2">
                  <a:lumMod val="50000"/>
                </a:schemeClr>
              </a:solidFill>
              <a:latin typeface="+mj-ea"/>
            </a:endParaRPr>
          </a:p>
          <a:p>
            <a:pPr>
              <a:defRPr/>
            </a:pPr>
            <a:r>
              <a:rPr lang="zh-TW" altLang="en-US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學習態度 </a:t>
            </a:r>
            <a:r>
              <a:rPr lang="en-US" altLang="zh-TW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/</a:t>
            </a:r>
            <a:r>
              <a:rPr lang="zh-TW" altLang="en-US" sz="2800">
                <a:solidFill>
                  <a:schemeClr val="bg2">
                    <a:lumMod val="50000"/>
                  </a:schemeClr>
                </a:solidFill>
                <a:latin typeface="+mj-ea"/>
              </a:rPr>
              <a:t> 作業書寫 </a:t>
            </a:r>
            <a:endParaRPr lang="en-US" altLang="zh-TW" sz="2800">
              <a:solidFill>
                <a:schemeClr val="bg2">
                  <a:lumMod val="50000"/>
                </a:schemeClr>
              </a:solidFill>
              <a:latin typeface="+mj-ea"/>
            </a:endParaRPr>
          </a:p>
          <a:p>
            <a:pPr marL="101600" indent="0">
              <a:buNone/>
              <a:defRPr/>
            </a:pPr>
            <a:endParaRPr lang="fr-CA" altLang="zh-TW">
              <a:solidFill>
                <a:schemeClr val="accent6">
                  <a:lumMod val="75000"/>
                </a:schemeClr>
              </a:solidFill>
              <a:ea typeface="文鼎古印體" panose="020B0609010101010101" pitchFamily="49" charset="-120"/>
            </a:endParaRPr>
          </a:p>
        </p:txBody>
      </p:sp>
      <p:sp>
        <p:nvSpPr>
          <p:cNvPr id="1627" name="Google Shape;1627;p2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22"/>
          <p:cNvSpPr txBox="1">
            <a:spLocks noGrp="1"/>
          </p:cNvSpPr>
          <p:nvPr>
            <p:ph type="title" idx="4294967295"/>
          </p:nvPr>
        </p:nvSpPr>
        <p:spPr>
          <a:xfrm>
            <a:off x="2912850" y="395700"/>
            <a:ext cx="3318300" cy="9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sz="3200" b="0">
                <a:solidFill>
                  <a:schemeClr val="dk1"/>
                </a:solidFill>
                <a:latin typeface="Arial" panose="020B0604020202020204" pitchFamily="34" charset="0"/>
              </a:rPr>
              <a:t>重要活動</a:t>
            </a:r>
            <a:endParaRPr/>
          </a:p>
        </p:txBody>
      </p:sp>
      <p:sp>
        <p:nvSpPr>
          <p:cNvPr id="1642" name="Google Shape;1642;p22"/>
          <p:cNvSpPr txBox="1">
            <a:spLocks noGrp="1"/>
          </p:cNvSpPr>
          <p:nvPr>
            <p:ph type="body" idx="4294967295"/>
          </p:nvPr>
        </p:nvSpPr>
        <p:spPr>
          <a:xfrm>
            <a:off x="2912850" y="1896578"/>
            <a:ext cx="2336982" cy="19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zh-TW" altLang="en-US" sz="3600">
                <a:solidFill>
                  <a:srgbClr val="7030A0"/>
                </a:solidFill>
              </a:rPr>
              <a:t>期中評量</a:t>
            </a:r>
            <a:endParaRPr lang="en-US" altLang="zh-TW" sz="3600">
              <a:solidFill>
                <a:srgbClr val="7030A0"/>
              </a:solidFill>
            </a:endParaRPr>
          </a:p>
          <a:p>
            <a:r>
              <a:rPr lang="en-US" altLang="zh-TW" sz="3600">
                <a:solidFill>
                  <a:srgbClr val="7030A0"/>
                </a:solidFill>
              </a:rPr>
              <a:t>4/</a:t>
            </a:r>
            <a:r>
              <a:rPr lang="zh-TW" altLang="en-US" sz="3600">
                <a:solidFill>
                  <a:srgbClr val="7030A0"/>
                </a:solidFill>
              </a:rPr>
              <a:t> </a:t>
            </a:r>
            <a:r>
              <a:rPr lang="en-US" altLang="zh-TW" sz="3600">
                <a:solidFill>
                  <a:srgbClr val="7030A0"/>
                </a:solidFill>
              </a:rPr>
              <a:t>2</a:t>
            </a:r>
            <a:r>
              <a:rPr lang="zh-TW" altLang="en-US" sz="3600">
                <a:solidFill>
                  <a:srgbClr val="7030A0"/>
                </a:solidFill>
              </a:rPr>
              <a:t> </a:t>
            </a:r>
            <a:r>
              <a:rPr lang="en-US" altLang="zh-TW" sz="3600">
                <a:solidFill>
                  <a:srgbClr val="7030A0"/>
                </a:solidFill>
              </a:rPr>
              <a:t>4</a:t>
            </a:r>
            <a:endParaRPr lang="zh-TW" altLang="en-US" sz="360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/>
              <a:t> </a:t>
            </a:r>
            <a:endParaRPr sz="2200"/>
          </a:p>
        </p:txBody>
      </p:sp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644" name="Google Shape;1644;p22"/>
          <p:cNvPicPr preferRelativeResize="0"/>
          <p:nvPr/>
        </p:nvPicPr>
        <p:blipFill rotWithShape="1">
          <a:blip r:embed="rId3">
            <a:alphaModFix/>
          </a:blip>
          <a:srcRect l="5962" t="12189" b="13027"/>
          <a:stretch/>
        </p:blipFill>
        <p:spPr>
          <a:xfrm>
            <a:off x="-398024" y="866250"/>
            <a:ext cx="3411000" cy="3411000"/>
          </a:xfrm>
          <a:prstGeom prst="chord">
            <a:avLst>
              <a:gd name="adj1" fmla="val 13174523"/>
              <a:gd name="adj2" fmla="val 8428124"/>
            </a:avLst>
          </a:prstGeom>
          <a:noFill/>
          <a:ln>
            <a:noFill/>
          </a:ln>
        </p:spPr>
      </p:pic>
      <p:sp>
        <p:nvSpPr>
          <p:cNvPr id="8" name="Google Shape;1642;p22">
            <a:extLst>
              <a:ext uri="{FF2B5EF4-FFF2-40B4-BE49-F238E27FC236}">
                <a16:creationId xmlns:a16="http://schemas.microsoft.com/office/drawing/2014/main" id="{1FB819C6-C933-4B7A-95CF-BEE4929DB5BB}"/>
              </a:ext>
            </a:extLst>
          </p:cNvPr>
          <p:cNvSpPr txBox="1">
            <a:spLocks/>
          </p:cNvSpPr>
          <p:nvPr/>
        </p:nvSpPr>
        <p:spPr>
          <a:xfrm>
            <a:off x="5330915" y="1896901"/>
            <a:ext cx="2336982" cy="19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zh-TW" altLang="en-US" sz="3600">
                <a:solidFill>
                  <a:srgbClr val="7030A0"/>
                </a:solidFill>
              </a:rPr>
              <a:t>畢業考</a:t>
            </a:r>
          </a:p>
          <a:p>
            <a:r>
              <a:rPr lang="en-US" altLang="zh-TW" sz="3600">
                <a:solidFill>
                  <a:srgbClr val="7030A0"/>
                </a:solidFill>
              </a:rPr>
              <a:t>6/</a:t>
            </a:r>
            <a:r>
              <a:rPr lang="zh-TW" altLang="en-US" sz="3600">
                <a:solidFill>
                  <a:srgbClr val="7030A0"/>
                </a:solidFill>
              </a:rPr>
              <a:t> </a:t>
            </a:r>
            <a:r>
              <a:rPr lang="en-US" altLang="zh-TW" sz="3600">
                <a:solidFill>
                  <a:srgbClr val="7030A0"/>
                </a:solidFill>
              </a:rPr>
              <a:t>5</a:t>
            </a:r>
            <a:r>
              <a:rPr lang="zh-TW" altLang="en-US" sz="3600">
                <a:solidFill>
                  <a:srgbClr val="7030A0"/>
                </a:solidFill>
              </a:rPr>
              <a:t> </a:t>
            </a:r>
          </a:p>
          <a:p>
            <a:pPr marL="0" indent="0">
              <a:spcAft>
                <a:spcPts val="800"/>
              </a:spcAft>
              <a:buFont typeface="Encode Sans Semi Condensed Light"/>
              <a:buNone/>
            </a:pPr>
            <a:r>
              <a:rPr lang="zh-TW" altLang="en-US" sz="220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22"/>
          <p:cNvSpPr txBox="1">
            <a:spLocks noGrp="1"/>
          </p:cNvSpPr>
          <p:nvPr>
            <p:ph type="title" idx="4294967295"/>
          </p:nvPr>
        </p:nvSpPr>
        <p:spPr>
          <a:xfrm>
            <a:off x="2912850" y="395700"/>
            <a:ext cx="3318300" cy="9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zh-TW" altLang="en-US" sz="3200" b="0">
                <a:solidFill>
                  <a:schemeClr val="dk1"/>
                </a:solidFill>
                <a:latin typeface="Arial" panose="020B0604020202020204" pitchFamily="34" charset="0"/>
              </a:rPr>
              <a:t>重要活動</a:t>
            </a:r>
            <a:endParaRPr/>
          </a:p>
        </p:txBody>
      </p:sp>
      <p:sp>
        <p:nvSpPr>
          <p:cNvPr id="1642" name="Google Shape;1642;p22"/>
          <p:cNvSpPr txBox="1">
            <a:spLocks noGrp="1"/>
          </p:cNvSpPr>
          <p:nvPr>
            <p:ph type="body" idx="4294967295"/>
          </p:nvPr>
        </p:nvSpPr>
        <p:spPr>
          <a:xfrm>
            <a:off x="2912519" y="1857162"/>
            <a:ext cx="2336982" cy="19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zh-TW" altLang="en-US" sz="3600">
                <a:solidFill>
                  <a:srgbClr val="7030A0"/>
                </a:solidFill>
                <a:hlinkClick r:id="rId3" action="ppaction://hlinksldjump"/>
              </a:rPr>
              <a:t>說好話</a:t>
            </a:r>
            <a:endParaRPr lang="en-US" altLang="zh-TW" sz="3600">
              <a:solidFill>
                <a:srgbClr val="7030A0"/>
              </a:solidFill>
            </a:endParaRPr>
          </a:p>
          <a:p>
            <a:r>
              <a:rPr lang="zh-TW" altLang="en-US" sz="3600">
                <a:solidFill>
                  <a:srgbClr val="7030A0"/>
                </a:solidFill>
              </a:rPr>
              <a:t>拿紅包</a:t>
            </a:r>
            <a:endParaRPr lang="en-US" altLang="zh-TW" sz="3600">
              <a:solidFill>
                <a:srgbClr val="7030A0"/>
              </a:solidFill>
            </a:endParaRPr>
          </a:p>
          <a:p>
            <a:r>
              <a:rPr lang="zh-TW" altLang="en-US" sz="3600">
                <a:solidFill>
                  <a:srgbClr val="7030A0"/>
                </a:solidFill>
              </a:rPr>
              <a:t>猜燈謎</a:t>
            </a:r>
            <a:r>
              <a:rPr lang="zh-TW" altLang="en-US" sz="2200"/>
              <a:t> </a:t>
            </a:r>
            <a:endParaRPr lang="en-US" altLang="zh-TW" sz="2200"/>
          </a:p>
          <a:p>
            <a:endParaRPr lang="zh-TW" altLang="en-US" sz="2200"/>
          </a:p>
        </p:txBody>
      </p:sp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644" name="Google Shape;1644;p22"/>
          <p:cNvPicPr preferRelativeResize="0"/>
          <p:nvPr/>
        </p:nvPicPr>
        <p:blipFill rotWithShape="1">
          <a:blip r:embed="rId4">
            <a:alphaModFix/>
          </a:blip>
          <a:srcRect l="5962" t="12189" b="13027"/>
          <a:stretch/>
        </p:blipFill>
        <p:spPr>
          <a:xfrm>
            <a:off x="-395412" y="866250"/>
            <a:ext cx="3411000" cy="3411000"/>
          </a:xfrm>
          <a:prstGeom prst="chord">
            <a:avLst>
              <a:gd name="adj1" fmla="val 13174523"/>
              <a:gd name="adj2" fmla="val 8428124"/>
            </a:avLst>
          </a:prstGeom>
          <a:noFill/>
          <a:ln>
            <a:noFill/>
          </a:ln>
        </p:spPr>
      </p:pic>
      <p:sp>
        <p:nvSpPr>
          <p:cNvPr id="8" name="Google Shape;1642;p22">
            <a:extLst>
              <a:ext uri="{FF2B5EF4-FFF2-40B4-BE49-F238E27FC236}">
                <a16:creationId xmlns:a16="http://schemas.microsoft.com/office/drawing/2014/main" id="{1FB819C6-C933-4B7A-95CF-BEE4929DB5BB}"/>
              </a:ext>
            </a:extLst>
          </p:cNvPr>
          <p:cNvSpPr txBox="1">
            <a:spLocks/>
          </p:cNvSpPr>
          <p:nvPr/>
        </p:nvSpPr>
        <p:spPr>
          <a:xfrm>
            <a:off x="5149044" y="1896901"/>
            <a:ext cx="3318300" cy="19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 b="0" i="0" u="none" strike="noStrike" cap="none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r>
              <a:rPr lang="zh-TW" altLang="en-US" sz="3600">
                <a:solidFill>
                  <a:srgbClr val="7030A0"/>
                </a:solidFill>
              </a:rPr>
              <a:t>英語情境</a:t>
            </a:r>
            <a:endParaRPr lang="en-US" altLang="zh-TW" sz="3600">
              <a:solidFill>
                <a:srgbClr val="7030A0"/>
              </a:solidFill>
            </a:endParaRPr>
          </a:p>
          <a:p>
            <a:pPr marL="76200" indent="0">
              <a:buNone/>
            </a:pPr>
            <a:r>
              <a:rPr lang="zh-TW" altLang="en-US" sz="3600">
                <a:solidFill>
                  <a:srgbClr val="7030A0"/>
                </a:solidFill>
              </a:rPr>
              <a:t>   中心</a:t>
            </a:r>
            <a:r>
              <a:rPr lang="zh-TW" altLang="en-US" sz="2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921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2355C6B-3116-4F6A-B9FB-69AFF1D7D9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C21339E-6637-44CB-AB3F-9AFB536A8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5" y="39153"/>
            <a:ext cx="2972523" cy="4734145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1D62AC4C-1F78-4BB2-994C-88E895F15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37" y="39153"/>
            <a:ext cx="3194926" cy="514350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CC3F77D-5252-469D-B190-2BB9A343D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647" y="0"/>
            <a:ext cx="3260176" cy="51435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B963AF0A-C08C-4174-AAB4-C7D96A1A92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017" y="0"/>
            <a:ext cx="3206386" cy="514350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59F7D018-A12A-498F-BFED-F5D74E2AB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4724" y="0"/>
            <a:ext cx="37943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Clr>
                <a:schemeClr val="dk1"/>
              </a:buClr>
              <a:buSzPts val="3600"/>
            </a:pPr>
            <a:r>
              <a:rPr lang="zh-TW" altLang="en-US" sz="3600" b="0">
                <a:solidFill>
                  <a:schemeClr val="dk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上課時間</a:t>
            </a:r>
            <a:endParaRPr sz="3600" b="0">
              <a:solidFill>
                <a:schemeClr val="dk1"/>
              </a:solidFill>
              <a:latin typeface="Arial" panose="020B0604020202020204" pitchFamily="34" charset="0"/>
            </a:endParaRPr>
          </a:p>
        </p:txBody>
      </p:sp>
      <p:sp>
        <p:nvSpPr>
          <p:cNvPr id="1633" name="Google Shape;1633;p21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400" b="1">
                <a:solidFill>
                  <a:srgbClr val="7030A0"/>
                </a:solidFill>
              </a:rPr>
              <a:t>Monday</a:t>
            </a:r>
          </a:p>
        </p:txBody>
      </p:sp>
      <p:sp>
        <p:nvSpPr>
          <p:cNvPr id="1634" name="Google Shape;1634;p21"/>
          <p:cNvSpPr txBox="1">
            <a:spLocks noGrp="1"/>
          </p:cNvSpPr>
          <p:nvPr>
            <p:ph type="body" idx="2"/>
          </p:nvPr>
        </p:nvSpPr>
        <p:spPr>
          <a:xfrm>
            <a:off x="1847088" y="1430150"/>
            <a:ext cx="3212592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endParaRPr lang="en-US" sz="4400" b="1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4400" b="1">
                <a:solidFill>
                  <a:srgbClr val="7030A0"/>
                </a:solidFill>
              </a:rPr>
              <a:t> Wednesday</a:t>
            </a:r>
            <a:endParaRPr sz="4400" b="1">
              <a:solidFill>
                <a:srgbClr val="7030A0"/>
              </a:solidFill>
            </a:endParaRPr>
          </a:p>
        </p:txBody>
      </p:sp>
      <p:sp>
        <p:nvSpPr>
          <p:cNvPr id="1635" name="Google Shape;1635;p21"/>
          <p:cNvSpPr txBox="1">
            <a:spLocks noGrp="1"/>
          </p:cNvSpPr>
          <p:nvPr>
            <p:ph type="body" idx="3"/>
          </p:nvPr>
        </p:nvSpPr>
        <p:spPr>
          <a:xfrm>
            <a:off x="4632960" y="1430150"/>
            <a:ext cx="2375443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4400" b="1">
                <a:solidFill>
                  <a:srgbClr val="7030A0"/>
                </a:solidFill>
              </a:rPr>
              <a:t>Friday</a:t>
            </a:r>
            <a:endParaRPr sz="4400" b="1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sp>
        <p:nvSpPr>
          <p:cNvPr id="1636" name="Google Shape;1636;p2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172</Words>
  <Application>Microsoft Office PowerPoint</Application>
  <PresentationFormat>如螢幕大小 (16:9)</PresentationFormat>
  <Paragraphs>61</Paragraphs>
  <Slides>12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Arial</vt:lpstr>
      <vt:lpstr>Calibri</vt:lpstr>
      <vt:lpstr>Amatic SC</vt:lpstr>
      <vt:lpstr>文鼎古印體</vt:lpstr>
      <vt:lpstr>Encode Sans Semi Condensed Light</vt:lpstr>
      <vt:lpstr>Wingdings</vt:lpstr>
      <vt:lpstr>Encode Sans Semi Condensed</vt:lpstr>
      <vt:lpstr>新細明體</vt:lpstr>
      <vt:lpstr>Ephesus template</vt:lpstr>
      <vt:lpstr>六年級英文 </vt:lpstr>
      <vt:lpstr>Hello!</vt:lpstr>
      <vt:lpstr>PowerPoint 簡報</vt:lpstr>
      <vt:lpstr>教學目標</vt:lpstr>
      <vt:lpstr>評量方式</vt:lpstr>
      <vt:lpstr>重要活動</vt:lpstr>
      <vt:lpstr>重要活動</vt:lpstr>
      <vt:lpstr>PowerPoint 簡報</vt:lpstr>
      <vt:lpstr>上課時間</vt:lpstr>
      <vt:lpstr>教學活動回顧</vt:lpstr>
      <vt:lpstr>Thanks!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Reader</dc:creator>
  <cp:lastModifiedBy>User</cp:lastModifiedBy>
  <cp:revision>30</cp:revision>
  <dcterms:modified xsi:type="dcterms:W3CDTF">2024-02-19T06:34:13Z</dcterms:modified>
</cp:coreProperties>
</file>